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0" r:id="rId4"/>
    <p:sldId id="289" r:id="rId5"/>
    <p:sldId id="288" r:id="rId6"/>
    <p:sldId id="287" r:id="rId7"/>
    <p:sldId id="286" r:id="rId8"/>
    <p:sldId id="294" r:id="rId9"/>
    <p:sldId id="300" r:id="rId10"/>
    <p:sldId id="301" r:id="rId11"/>
    <p:sldId id="299" r:id="rId12"/>
    <p:sldId id="298" r:id="rId13"/>
    <p:sldId id="297" r:id="rId14"/>
    <p:sldId id="296" r:id="rId15"/>
    <p:sldId id="295" r:id="rId16"/>
    <p:sldId id="293" r:id="rId17"/>
    <p:sldId id="292" r:id="rId18"/>
    <p:sldId id="279" r:id="rId19"/>
    <p:sldId id="278" r:id="rId20"/>
    <p:sldId id="277" r:id="rId21"/>
    <p:sldId id="276" r:id="rId22"/>
    <p:sldId id="275" r:id="rId23"/>
    <p:sldId id="274" r:id="rId24"/>
    <p:sldId id="272" r:id="rId25"/>
    <p:sldId id="30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  <a:srgbClr val="FF00FF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333399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45 городского округа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333399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Уфа Республики Башкортостан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1960625"/>
            <a:ext cx="8064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2400" b="1" i="1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«Региональный компонент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 воспитательно-образовательном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процессе в детском саду».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796136" y="3704834"/>
            <a:ext cx="22322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dirty="0" err="1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Надеева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Эльвира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Зияфатовна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563888" y="5958512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pic>
        <p:nvPicPr>
          <p:cNvPr id="9" name="Picture 3" descr="C:\Users\User\Desktop\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84984"/>
            <a:ext cx="4248472" cy="2483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31840" y="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Сабантуй 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9938" name="Picture 2" descr="F:\Новая папка\IMG-20240419-WA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675834" cy="3744416"/>
          </a:xfrm>
          <a:prstGeom prst="rect">
            <a:avLst/>
          </a:prstGeom>
          <a:noFill/>
        </p:spPr>
      </p:pic>
      <p:pic>
        <p:nvPicPr>
          <p:cNvPr id="39939" name="Picture 3" descr="F:\Новая папка\IMG-20240419-WA0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5402309" cy="2088232"/>
          </a:xfrm>
          <a:prstGeom prst="rect">
            <a:avLst/>
          </a:prstGeom>
          <a:noFill/>
        </p:spPr>
      </p:pic>
      <p:pic>
        <p:nvPicPr>
          <p:cNvPr id="39940" name="Picture 4" descr="F:\Новая папка\IMG-20240419-WA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48680"/>
            <a:ext cx="3116114" cy="3350890"/>
          </a:xfrm>
          <a:prstGeom prst="rect">
            <a:avLst/>
          </a:prstGeom>
          <a:noFill/>
        </p:spPr>
      </p:pic>
      <p:pic>
        <p:nvPicPr>
          <p:cNvPr id="39941" name="Picture 5" descr="F:\Новая папка\IMG-20240419-WA0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60648"/>
            <a:ext cx="2909414" cy="3600400"/>
          </a:xfrm>
          <a:prstGeom prst="rect">
            <a:avLst/>
          </a:prstGeom>
          <a:noFill/>
        </p:spPr>
      </p:pic>
      <p:pic>
        <p:nvPicPr>
          <p:cNvPr id="39942" name="Picture 6" descr="F:\Новая папка\IMG-20240419-WA0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7040" y="4221088"/>
            <a:ext cx="3476960" cy="201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260648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«Башкирский мед» </a:t>
            </a:r>
            <a:endParaRPr lang="ru-RU" sz="2000" dirty="0"/>
          </a:p>
        </p:txBody>
      </p:sp>
      <p:pic>
        <p:nvPicPr>
          <p:cNvPr id="40962" name="Picture 2" descr="F:\Эльвира\IMG-20240419-WA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3312368" cy="3312368"/>
          </a:xfrm>
          <a:prstGeom prst="rect">
            <a:avLst/>
          </a:prstGeom>
          <a:noFill/>
        </p:spPr>
      </p:pic>
      <p:pic>
        <p:nvPicPr>
          <p:cNvPr id="40963" name="Picture 3" descr="F:\Эльвира\IMG-20240419-WA0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92696"/>
            <a:ext cx="4013387" cy="3328174"/>
          </a:xfrm>
          <a:prstGeom prst="rect">
            <a:avLst/>
          </a:prstGeom>
          <a:noFill/>
        </p:spPr>
      </p:pic>
      <p:pic>
        <p:nvPicPr>
          <p:cNvPr id="40965" name="Picture 5" descr="F:\Эльвира\IMG-20240419-WA0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7992888" cy="2294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pic>
        <p:nvPicPr>
          <p:cNvPr id="41986" name="Picture 2" descr="C:\Users\User\Desktop\кумы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3620974" cy="3168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8104" y="1886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Кумыс  </a:t>
            </a:r>
            <a:endParaRPr lang="ru-RU" dirty="0"/>
          </a:p>
        </p:txBody>
      </p:sp>
      <p:pic>
        <p:nvPicPr>
          <p:cNvPr id="41987" name="Picture 3" descr="C:\Users\User\Desktop\imagesCAZ00K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4123134" cy="4123134"/>
          </a:xfrm>
          <a:prstGeom prst="rect">
            <a:avLst/>
          </a:prstGeom>
          <a:noFill/>
        </p:spPr>
      </p:pic>
      <p:pic>
        <p:nvPicPr>
          <p:cNvPr id="41988" name="Picture 4" descr="C:\Users\User\Desktop\imagesCACV6O2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645024"/>
            <a:ext cx="2602348" cy="3008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pic>
        <p:nvPicPr>
          <p:cNvPr id="43010" name="Picture 2" descr="C:\Users\User\Desktop\imagesCAOIE66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980728"/>
            <a:ext cx="4332824" cy="18722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52536" y="332656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Коневодство  </a:t>
            </a:r>
            <a:endParaRPr lang="ru-RU" sz="2000" dirty="0"/>
          </a:p>
        </p:txBody>
      </p:sp>
      <p:pic>
        <p:nvPicPr>
          <p:cNvPr id="43013" name="Picture 5" descr="C:\Users\User\Desktop\imagesCA3LEG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96952"/>
            <a:ext cx="3672408" cy="35813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00192" y="404664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Куреш  </a:t>
            </a:r>
            <a:endParaRPr lang="ru-RU" dirty="0"/>
          </a:p>
        </p:txBody>
      </p:sp>
      <p:pic>
        <p:nvPicPr>
          <p:cNvPr id="43016" name="Picture 8" descr="https://encrypted-tbn0.gstatic.com/images?q=tbn:ANd9GcQ8LugfTRtJFAoTk8FdHrvcjVrrGoJj3OtzYw2MSDHaBq74u7CaQ5kToMWSOg&amp;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908720"/>
            <a:ext cx="3554638" cy="2347816"/>
          </a:xfrm>
          <a:prstGeom prst="rect">
            <a:avLst/>
          </a:prstGeom>
          <a:noFill/>
        </p:spPr>
      </p:pic>
      <p:pic>
        <p:nvPicPr>
          <p:cNvPr id="43018" name="Picture 10" descr="https://encrypted-tbn0.gstatic.com/images?q=tbn:ANd9GcRBPNCHUaHv4nQKWgDOUauO5f9dvz3iZ9oB56R92L8aDmEVBFdCmyMujxviWVU&amp;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45024"/>
            <a:ext cx="414281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pic>
        <p:nvPicPr>
          <p:cNvPr id="44035" name="Picture 3" descr="C:\Users\User\Desktop\ю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611" y="4005064"/>
            <a:ext cx="3360373" cy="2520280"/>
          </a:xfrm>
          <a:prstGeom prst="rect">
            <a:avLst/>
          </a:prstGeom>
          <a:noFill/>
        </p:spPr>
      </p:pic>
      <p:pic>
        <p:nvPicPr>
          <p:cNvPr id="44037" name="Picture 5" descr="https://encrypted-tbn0.gstatic.com/images?q=tbn:ANd9GcQbRn6sWwp9mIFrXq5fxyPRZVu1qnZxFVvGkr1JuMg6FR8Kewlo6NPKPvbU1d0&amp;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4086923" cy="29012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69400" y="188640"/>
            <a:ext cx="403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Башкирская юрта </a:t>
            </a:r>
            <a:endParaRPr lang="ru-RU" dirty="0"/>
          </a:p>
        </p:txBody>
      </p:sp>
      <p:pic>
        <p:nvPicPr>
          <p:cNvPr id="44039" name="Picture 7" descr="https://encrypted-tbn0.gstatic.com/images?q=tbn:ANd9GcRZGQYGUbVyNe7boKyXmXBNR_FmFunTA9WNNc68JhbddMFhTvosQVIB_qZsyGQ&amp;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836712"/>
            <a:ext cx="4280842" cy="2880320"/>
          </a:xfrm>
          <a:prstGeom prst="rect">
            <a:avLst/>
          </a:prstGeom>
          <a:noFill/>
        </p:spPr>
      </p:pic>
      <p:pic>
        <p:nvPicPr>
          <p:cNvPr id="44041" name="Picture 9" descr="https://encrypted-tbn0.gstatic.com/images?q=tbn:ANd9GcTELLaIUHE-KZ6Jhxdxl-NVDu_OPnaxJr4fsFr9uwRSoflFkYSubLXz70tKfg&amp;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3"/>
            <a:ext cx="3384376" cy="252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38054" y="188640"/>
            <a:ext cx="3067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День Республики  </a:t>
            </a:r>
            <a:endParaRPr lang="ru-RU" dirty="0"/>
          </a:p>
        </p:txBody>
      </p:sp>
      <p:pic>
        <p:nvPicPr>
          <p:cNvPr id="46081" name="Picture 1" descr="F:\Эльвира\IMG-20240419-WA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3356992"/>
            <a:ext cx="4261457" cy="2736304"/>
          </a:xfrm>
          <a:prstGeom prst="rect">
            <a:avLst/>
          </a:prstGeom>
          <a:noFill/>
        </p:spPr>
      </p:pic>
      <p:pic>
        <p:nvPicPr>
          <p:cNvPr id="46082" name="Picture 2" descr="F:\Эльвира\IMG-20240419-WA0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764704"/>
            <a:ext cx="3384376" cy="2420405"/>
          </a:xfrm>
          <a:prstGeom prst="rect">
            <a:avLst/>
          </a:prstGeom>
          <a:noFill/>
        </p:spPr>
      </p:pic>
      <p:pic>
        <p:nvPicPr>
          <p:cNvPr id="46083" name="Picture 3" descr="F:\Новая папка\IMG-20240419-WA0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72816"/>
            <a:ext cx="4176464" cy="3176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pic>
        <p:nvPicPr>
          <p:cNvPr id="1026" name="Picture 2" descr="F:\Новая папка\IMG-20240419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7584843" cy="5688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7" y="188640"/>
            <a:ext cx="3744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Поэтическое творчество 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98072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Новая папка\IMG-20240419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4292927" cy="2952328"/>
          </a:xfrm>
          <a:prstGeom prst="rect">
            <a:avLst/>
          </a:prstGeom>
          <a:noFill/>
        </p:spPr>
      </p:pic>
      <p:pic>
        <p:nvPicPr>
          <p:cNvPr id="2051" name="Picture 3" descr="F:\Новая папка\IMG-20240419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92696"/>
            <a:ext cx="3882670" cy="2880319"/>
          </a:xfrm>
          <a:prstGeom prst="rect">
            <a:avLst/>
          </a:prstGeom>
          <a:noFill/>
        </p:spPr>
      </p:pic>
      <p:pic>
        <p:nvPicPr>
          <p:cNvPr id="2052" name="Picture 4" descr="F:\Новая папка\IMG-20240419-WA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717032"/>
            <a:ext cx="5544616" cy="29475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11760" y="188640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Праздник 9 Мая – День победы 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Природно-климатические особенности родного края </a:t>
            </a:r>
          </a:p>
        </p:txBody>
      </p:sp>
      <p:pic>
        <p:nvPicPr>
          <p:cNvPr id="3075" name="Picture 3" descr="C:\Users\User\Desktop\redbook1-21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2448272" cy="3353797"/>
          </a:xfrm>
          <a:prstGeom prst="rect">
            <a:avLst/>
          </a:prstGeom>
          <a:noFill/>
        </p:spPr>
      </p:pic>
      <p:pic>
        <p:nvPicPr>
          <p:cNvPr id="3076" name="Picture 4" descr="C:\Users\User\Desktop\imagesCAUJ3UZ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764704"/>
            <a:ext cx="2034740" cy="3312368"/>
          </a:xfrm>
          <a:prstGeom prst="rect">
            <a:avLst/>
          </a:prstGeom>
          <a:noFill/>
        </p:spPr>
      </p:pic>
      <p:pic>
        <p:nvPicPr>
          <p:cNvPr id="3077" name="Picture 5" descr="C:\Users\User\Desktop\imagesCA30W07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764704"/>
            <a:ext cx="2231733" cy="3359598"/>
          </a:xfrm>
          <a:prstGeom prst="rect">
            <a:avLst/>
          </a:prstGeom>
          <a:noFill/>
        </p:spPr>
      </p:pic>
      <p:pic>
        <p:nvPicPr>
          <p:cNvPr id="3078" name="Picture 6" descr="C:\Users\User\Desktop\imagesCAJVYZP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99" y="4437112"/>
            <a:ext cx="3645405" cy="2160240"/>
          </a:xfrm>
          <a:prstGeom prst="rect">
            <a:avLst/>
          </a:prstGeom>
          <a:noFill/>
        </p:spPr>
      </p:pic>
      <p:pic>
        <p:nvPicPr>
          <p:cNvPr id="3079" name="Picture 7" descr="C:\Users\User\Desktop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293096"/>
            <a:ext cx="3195439" cy="237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188641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птицы Башкортостана </a:t>
            </a:r>
            <a:endParaRPr lang="ru-RU" dirty="0"/>
          </a:p>
        </p:txBody>
      </p:sp>
      <p:pic>
        <p:nvPicPr>
          <p:cNvPr id="4099" name="Picture 3" descr="F:\Новая папка\IMG-20240419-WA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3014370" cy="2275334"/>
          </a:xfrm>
          <a:prstGeom prst="rect">
            <a:avLst/>
          </a:prstGeom>
          <a:noFill/>
        </p:spPr>
      </p:pic>
      <p:pic>
        <p:nvPicPr>
          <p:cNvPr id="4100" name="Picture 4" descr="F:\Новая папка\IMG-20240419-WA0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692696"/>
            <a:ext cx="4005064" cy="2992673"/>
          </a:xfrm>
          <a:prstGeom prst="rect">
            <a:avLst/>
          </a:prstGeom>
          <a:noFill/>
        </p:spPr>
      </p:pic>
      <p:pic>
        <p:nvPicPr>
          <p:cNvPr id="4101" name="Picture 5" descr="F:\Эльвира\IMG-20240419-WA00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789040"/>
            <a:ext cx="6777236" cy="2879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43608" y="2407137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187624" y="828793"/>
            <a:ext cx="756084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Региональный подход в сфере образования позволяет нам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изучать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язык и культуру своего народа.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 Башкортостана — культура Башкирского народа, других народов и народностей Республики Башкортостан. Наиболее важными памятниками истории и культуры в Республике Башкортостан являются Памятник Салавату Юлаеву, Первая соборная мечеть, Пещера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Шульган-таш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Аксаковский народный дом, Храм Рождества Богородицы.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Ознакомление с национальной культурой я осуществляю, через все виды деятельности ребенка - дошкольника: игровую, учебную, изобразительную, музыкальную, речевую. Национально - региональный компонент предусматривает воспитание детей в среде с национальным колоритом: ознакомление детей с устно - поэтическим творчеством, изобразительным и декоративно - прикладным искусством народов Башкортостана.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pic>
        <p:nvPicPr>
          <p:cNvPr id="5122" name="Picture 2" descr="F:\Новая папка\IMG-20240419-WA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672408" cy="4968552"/>
          </a:xfrm>
          <a:prstGeom prst="rect">
            <a:avLst/>
          </a:prstGeom>
          <a:noFill/>
        </p:spPr>
      </p:pic>
      <p:pic>
        <p:nvPicPr>
          <p:cNvPr id="5123" name="Picture 3" descr="F:\Новая папка\IMG-20240419-WA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3744416" cy="2900925"/>
          </a:xfrm>
          <a:prstGeom prst="rect">
            <a:avLst/>
          </a:prstGeom>
          <a:noFill/>
        </p:spPr>
      </p:pic>
      <p:pic>
        <p:nvPicPr>
          <p:cNvPr id="5124" name="Picture 4" descr="F:\Эльвира\IMG-20240419-WA0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645024"/>
            <a:ext cx="4668605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Ботанический сад 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04579" y="188640"/>
            <a:ext cx="4334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Бабочки Башкортостана </a:t>
            </a:r>
            <a:endParaRPr lang="ru-RU" dirty="0"/>
          </a:p>
        </p:txBody>
      </p:sp>
      <p:pic>
        <p:nvPicPr>
          <p:cNvPr id="1026" name="Picture 2" descr="F:\Эльвира\IMG-20240422-WA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960440" cy="3221291"/>
          </a:xfrm>
          <a:prstGeom prst="rect">
            <a:avLst/>
          </a:prstGeom>
          <a:noFill/>
        </p:spPr>
      </p:pic>
      <p:pic>
        <p:nvPicPr>
          <p:cNvPr id="1027" name="Picture 3" descr="F:\Эльвира\IMG-20240422-WA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3830342" cy="2160240"/>
          </a:xfrm>
          <a:prstGeom prst="rect">
            <a:avLst/>
          </a:prstGeom>
          <a:noFill/>
        </p:spPr>
      </p:pic>
      <p:pic>
        <p:nvPicPr>
          <p:cNvPr id="1028" name="Picture 4" descr="F:\Эльвира\IMG-20240422-WA0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124744"/>
            <a:ext cx="2113889" cy="2117304"/>
          </a:xfrm>
          <a:prstGeom prst="rect">
            <a:avLst/>
          </a:prstGeom>
          <a:noFill/>
        </p:spPr>
      </p:pic>
      <p:pic>
        <p:nvPicPr>
          <p:cNvPr id="1029" name="Picture 5" descr="F:\Эльвира\IMG-20240422-WA00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6730" y="476672"/>
            <a:ext cx="2491699" cy="2736304"/>
          </a:xfrm>
          <a:prstGeom prst="rect">
            <a:avLst/>
          </a:prstGeom>
          <a:noFill/>
        </p:spPr>
      </p:pic>
      <p:pic>
        <p:nvPicPr>
          <p:cNvPr id="9" name="Picture 2" descr="C:\Users\User\Desktop\прог\крыло бабоч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356992"/>
            <a:ext cx="4737069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pic>
        <p:nvPicPr>
          <p:cNvPr id="6146" name="Picture 2" descr="F:\Новая папка\IMG-20240419-WA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600400" cy="2748397"/>
          </a:xfrm>
          <a:prstGeom prst="rect">
            <a:avLst/>
          </a:prstGeom>
          <a:noFill/>
        </p:spPr>
      </p:pic>
      <p:pic>
        <p:nvPicPr>
          <p:cNvPr id="6147" name="Picture 3" descr="F:\Новая папка\IMG-20240419-WA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45024"/>
            <a:ext cx="3744416" cy="29202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8104" y="260648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Пещера </a:t>
            </a:r>
            <a:r>
              <a:rPr lang="ru-RU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Шульган-Таш</a:t>
            </a:r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88640"/>
            <a:ext cx="2520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Аслыкуль</a:t>
            </a:r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  <p:pic>
        <p:nvPicPr>
          <p:cNvPr id="6150" name="Picture 6" descr="C:\Users\User\Desktop\imagesCACUDH8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908720"/>
            <a:ext cx="3780422" cy="2520281"/>
          </a:xfrm>
          <a:prstGeom prst="rect">
            <a:avLst/>
          </a:prstGeom>
          <a:noFill/>
        </p:spPr>
      </p:pic>
      <p:pic>
        <p:nvPicPr>
          <p:cNvPr id="6152" name="Picture 8" descr="https://encrypted-tbn0.gstatic.com/images?q=tbn:ANd9GcQ37mo_XMPJTACZepBtaz2hGpYxds2Zkec7Jok0SL5IOeXldlrcreAkne0MxQ&amp;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89040"/>
            <a:ext cx="399644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pic>
        <p:nvPicPr>
          <p:cNvPr id="20481" name="Picture 1" descr="F:\Новая папка\IMG-20240419-WA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4064863" cy="2831009"/>
          </a:xfrm>
          <a:prstGeom prst="rect">
            <a:avLst/>
          </a:prstGeom>
          <a:noFill/>
        </p:spPr>
      </p:pic>
      <p:pic>
        <p:nvPicPr>
          <p:cNvPr id="20482" name="Picture 2" descr="F:\Новая папка\IMG-20240419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8680"/>
            <a:ext cx="3946817" cy="2808312"/>
          </a:xfrm>
          <a:prstGeom prst="rect">
            <a:avLst/>
          </a:prstGeom>
          <a:noFill/>
        </p:spPr>
      </p:pic>
      <p:pic>
        <p:nvPicPr>
          <p:cNvPr id="20483" name="Picture 3" descr="F:\Новая папка\IMG-20240419-WA0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4032448" cy="3073215"/>
          </a:xfrm>
          <a:prstGeom prst="rect">
            <a:avLst/>
          </a:prstGeom>
          <a:noFill/>
        </p:spPr>
      </p:pic>
      <p:pic>
        <p:nvPicPr>
          <p:cNvPr id="20484" name="Picture 4" descr="F:\Новая папка\IMG-20240419-WA00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501008"/>
            <a:ext cx="3744416" cy="30137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1920" y="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Турпоход  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3568" y="587069"/>
            <a:ext cx="770485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результаты регионального компонента, получаемые воспитанниками, направлены  на целевые ориентиры: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имеют представления об истории башкирского народа, о его особенностях и традициях;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позитивно относится к национальным различиям сверстников, к другим культурам;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самостоятельно пользуется народным фольклором, могут применять народные приметы в повседневной жизни;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проявляет творческие способности, инициативу и самостоятельность, при создании различных тематических композиций, в изо деятельности в рамках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башкироведения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имеет представления о башкирских произведениях искусства (словесного, изобразительного, музыкального);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умеет продуктивно взаимодействовать со сверстниками и взрослыми, соблюдая правила позитивного общения.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B471A2-09CF-49CC-BDD8-4448AE63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960440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15616" y="2876888"/>
            <a:ext cx="77768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71600" y="390680"/>
            <a:ext cx="792088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познакомить детей с историей, традициями и жизнью башкирского народа, воспитывать любовь к родному краю.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знакомить детей с историей, культурой родного края с учётом их возрастных особенностей;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любовь к родному краю и интерес к его прошлому;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приобщать к народной культуре посредством башкирского               фольклора, художественных произведений всемирно известных писателей-классиков и талантливейших писателей и поэтов земляков;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знакомить детей с высокой нравственной культурой воспитания в башкирской семье;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знакомить с древнейшими городами, селами Башкирского края;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речь детей, её выразительность, образность, обогащать словарь, развивать кругозор; 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образное мышление, творческое воображение;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чувство гордости за свою Родину – Башкирский край, за подвиг героических земляков.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71600" y="425131"/>
            <a:ext cx="792088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регионального содержания образования осуществляется в четырех направлениях: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Символика края (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детей с геральдикой и символикой республики, города, элементарными сведениями о государственной власти).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Национально - культурные и исторические особенности края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(ознакомление детей с изобразительным и декоративно - прикладным искусством народа Башкортостана,  ознакомление детей с культурой, бытом, традициями, народным промыслом башкир, проведение национальных, в том числе башкирских праздников.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Ценностно - смысловая взаимосвязь поколений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ознакомление детей с устно - поэтическим творчеством башкирского народа, с выдающимися поэтами, писателями , художниками республики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знакомство со знаменитыми земляками, которые внесли определенный вклад в развитие города, района и республики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климатические особенности родного края (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детей с географическими и природоведческими особенностями республики).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23528" y="240303"/>
            <a:ext cx="856895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по региональному компоненту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Сентябрь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.Беседа "Мой Башкортостан".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2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Прослушивание песен о родном крае. "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Баяс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</a:t>
            </a: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Башкирская народная игра  "Медведь и пчелы"</a:t>
            </a:r>
            <a:endParaRPr kumimoji="0" lang="ru-RU" b="1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4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Чтение рассказа М.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Буракаевой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"Бабушка – солнышко".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Октябрь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Дидактическая игра "Собери лепестки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курая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2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Беседа на тему "Салават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Юлаев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3. 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Заучивание стихотворения С.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Муллабаевой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"Белый барашек"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4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Разучивание подвижных игр "Стрелок"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Ноябрь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1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Беседа о родном городе "Родной город Уфа"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2</a:t>
            </a: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Конструирование "Улица города".</a:t>
            </a:r>
            <a:endParaRPr kumimoji="0" lang="ru-RU" b="1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</a:t>
            </a: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Рассматривание картины Нестерова М.В. "Осенний пейзаж".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4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Лото «Животные и растения"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Декабрь</a:t>
            </a:r>
            <a:endParaRPr kumimoji="0" lang="ru-RU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1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."Семь чудес Башкортостана", Памятник Салавату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Юлаеву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Курай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Эпос «Урал-батыр»; Пещера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Шульган-Таш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Башкирский мед; Гора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Янгантау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Красноусольские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минеральные источники. 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2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Прогулка по территории детского сада.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3.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"Юрта" башкирская народная игра.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4.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Чтение стихотворения М.Гали "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Курай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А.Игебаевой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Курай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32643"/>
            <a:ext cx="88924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Январь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2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Подвижная игра "У медведя во бору"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3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Рассматривание картины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Ахметшина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Р.Ф. "Уральская зима"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4.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Знакомство  с символикой Башкортостана (герб, гимн, флаг)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Февраль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1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"Предметы быта, жилище башкир"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2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"Столица Родины моей", "Уфа – столица Башкортостана"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3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Башкирская народная игра "Липкие пеньки"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4 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Дидактическая игра  "Башкирское лото"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1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"Историческое прошлое Башкортостана" (история , жизнь и быт )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2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Разрезные картинки "Башкирский национальный костюм"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3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Чтение башкирской народной сказки "Щедрый заяц"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4.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"Кухонная утварь башкир"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Апрель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1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"Башкирский национальный костюм"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2.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"Башкирские национальные блюда" 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3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Чтение стихотворения "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Зухра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цыплята"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К.Киньябулатовой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4.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"Головные уборы"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1.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"Герои Башкортостана"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2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Башкирская народная игра "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Палка-кидалка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3.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картины Саитова Э.М. "После грозы"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4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Беседа "Что я могу рассказать о своей малой родине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Символика края (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детей с геральдикой и символикой республики, города элементарными сведениями о государственной власти) </a:t>
            </a:r>
            <a:endParaRPr lang="ru-RU" sz="2000" i="1" dirty="0">
              <a:solidFill>
                <a:srgbClr val="660066"/>
              </a:solidFill>
            </a:endParaRPr>
          </a:p>
        </p:txBody>
      </p:sp>
      <p:pic>
        <p:nvPicPr>
          <p:cNvPr id="37889" name="Picture 1" descr="C:\Users\User\Desktop\символ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991787" cy="5237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90872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400" b="1" i="1" dirty="0">
                <a:solidFill>
                  <a:srgbClr val="66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Национально - культурные и исторические особенности края</a:t>
            </a:r>
            <a:r>
              <a:rPr lang="ru-RU" sz="2400" b="1" i="1" dirty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(ознакомление детей с изобразительным и декоративно - прикладным искусством народа Башкортостана,  ознакомление детей с культурой, бытом, традициями, народным промыслом башкир, проведение национальных, в том числе башкирских праздников. </a:t>
            </a:r>
            <a:r>
              <a:rPr lang="ru-RU" sz="2400" b="1" i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Традиции и обычаи</a:t>
            </a:r>
          </a:p>
          <a:p>
            <a:pPr algn="ctr"/>
            <a:r>
              <a:rPr lang="ru-RU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«Башкирский мед» Башкортостан – это родина башкирского меда, ценнейшего и полезного природного продукта;</a:t>
            </a:r>
          </a:p>
          <a:p>
            <a:pPr algn="ctr"/>
            <a:r>
              <a:rPr lang="ru-RU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Бортничество Бортничество как народный промысел процветало на территории современного Башкортостана с глубокой древности ; Кумыс; </a:t>
            </a:r>
            <a:r>
              <a:rPr lang="ru-RU" sz="2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Куреш</a:t>
            </a:r>
            <a:r>
              <a:rPr lang="ru-RU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algn="ctr"/>
            <a:r>
              <a:rPr lang="ru-RU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Сабантуй ; Коневодство;   Башкирская юрта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1626152868_4-kartinkin-com-p-bashkirskii-fon-krasivo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pic>
        <p:nvPicPr>
          <p:cNvPr id="3" name="Picture 1" descr="F:\Новая папка\IMG-20240419-WA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27763"/>
            <a:ext cx="4176464" cy="3027936"/>
          </a:xfrm>
          <a:prstGeom prst="rect">
            <a:avLst/>
          </a:prstGeom>
          <a:noFill/>
        </p:spPr>
      </p:pic>
      <p:pic>
        <p:nvPicPr>
          <p:cNvPr id="4" name="Picture 2" descr="F:\Новая папка\IMG-20240419-WA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4228392" cy="3306368"/>
          </a:xfrm>
          <a:prstGeom prst="rect">
            <a:avLst/>
          </a:prstGeom>
          <a:noFill/>
        </p:spPr>
      </p:pic>
      <p:pic>
        <p:nvPicPr>
          <p:cNvPr id="5" name="Picture 3" descr="F:\Новая папка\IMG-20240419-WA0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700808"/>
            <a:ext cx="3777426" cy="48965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548680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ГУП БХП (Башкирские художественные промыслы)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713</Words>
  <Application>Microsoft Office PowerPoint</Application>
  <PresentationFormat>Экран (4:3)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87</cp:revision>
  <dcterms:created xsi:type="dcterms:W3CDTF">2024-04-01T10:34:11Z</dcterms:created>
  <dcterms:modified xsi:type="dcterms:W3CDTF">2024-11-11T07:12:41Z</dcterms:modified>
</cp:coreProperties>
</file>